
<file path=[Content_Types].xml><?xml version="1.0" encoding="utf-8"?>
<Types xmlns="http://schemas.openxmlformats.org/package/2006/content-types">
  <Default Extension="bin" ContentType="audio/unknown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34"/>
  </p:notesMasterIdLst>
  <p:sldIdLst>
    <p:sldId id="316" r:id="rId2"/>
    <p:sldId id="404" r:id="rId3"/>
    <p:sldId id="422" r:id="rId4"/>
    <p:sldId id="423" r:id="rId5"/>
    <p:sldId id="425" r:id="rId6"/>
    <p:sldId id="424" r:id="rId7"/>
    <p:sldId id="426" r:id="rId8"/>
    <p:sldId id="417" r:id="rId9"/>
    <p:sldId id="427" r:id="rId10"/>
    <p:sldId id="428" r:id="rId11"/>
    <p:sldId id="429" r:id="rId12"/>
    <p:sldId id="430" r:id="rId13"/>
    <p:sldId id="431" r:id="rId14"/>
    <p:sldId id="389" r:id="rId15"/>
    <p:sldId id="281" r:id="rId16"/>
    <p:sldId id="391" r:id="rId17"/>
    <p:sldId id="352" r:id="rId18"/>
    <p:sldId id="371" r:id="rId19"/>
    <p:sldId id="374" r:id="rId20"/>
    <p:sldId id="432" r:id="rId21"/>
    <p:sldId id="418" r:id="rId22"/>
    <p:sldId id="419" r:id="rId23"/>
    <p:sldId id="378" r:id="rId24"/>
    <p:sldId id="381" r:id="rId25"/>
    <p:sldId id="382" r:id="rId26"/>
    <p:sldId id="383" r:id="rId27"/>
    <p:sldId id="420" r:id="rId28"/>
    <p:sldId id="384" r:id="rId29"/>
    <p:sldId id="368" r:id="rId30"/>
    <p:sldId id="393" r:id="rId31"/>
    <p:sldId id="421" r:id="rId32"/>
    <p:sldId id="395" r:id="rId33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A22"/>
    <a:srgbClr val="F3F6F8"/>
    <a:srgbClr val="282828"/>
    <a:srgbClr val="0080C6"/>
    <a:srgbClr val="D8E0E6"/>
    <a:srgbClr val="AFDFEC"/>
    <a:srgbClr val="5BC8EE"/>
    <a:srgbClr val="85888D"/>
    <a:srgbClr val="31C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>
        <p:scale>
          <a:sx n="45" d="100"/>
          <a:sy n="45" d="100"/>
        </p:scale>
        <p:origin x="1288" y="836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6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016A5D8-6425-F648-BCBC-87A541914249}" type="slidenum">
              <a:rPr lang="de-DE" altLang="en-US">
                <a:latin typeface="Arial" charset="0"/>
              </a:rPr>
              <a:pPr eaLnBrk="1" hangingPunct="1"/>
              <a:t>14</a:t>
            </a:fld>
            <a:endParaRPr lang="de-DE" altLang="en-US">
              <a:latin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39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8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10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6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9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.xml"/><Relationship Id="rId7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0.png"/><Relationship Id="rId4" Type="http://schemas.openxmlformats.org/officeDocument/2006/relationships/tags" Target="../tags/tag4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economics.mit.edu/files/11" TargetMode="Externa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0.png"/><Relationship Id="rId4" Type="http://schemas.openxmlformats.org/officeDocument/2006/relationships/hyperlink" Target="https://www.aeaweb.org/articles?id=10.1257/aer.2016003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image" Target="../media/image5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7.tiff"/><Relationship Id="rId5" Type="http://schemas.openxmlformats.org/officeDocument/2006/relationships/image" Target="../media/image56.emf"/><Relationship Id="rId4" Type="http://schemas.openxmlformats.org/officeDocument/2006/relationships/package" Target="../embeddings/Microsoft_Word_Document2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8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tiff"/><Relationship Id="rId5" Type="http://schemas.openxmlformats.org/officeDocument/2006/relationships/image" Target="../media/image58.png"/><Relationship Id="rId4" Type="http://schemas.openxmlformats.org/officeDocument/2006/relationships/hyperlink" Target="https://www.dropbox.com/s/qrh7ydirhyc5181/panic.pdf?dl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hyperlink" Target="https://www.dropbox.com/s/qrh7ydirhyc5181/panic.pdf?dl=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er.org/papers/w448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Instrumental Variables</a:t>
            </a:r>
            <a:br>
              <a:rPr lang="en-GB" sz="6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Beating endogeneity…with music?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2907D-B227-421E-828C-259432F7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17" y="432144"/>
            <a:ext cx="4981104" cy="49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𝜂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4973"/>
            <a:ext cx="4654800" cy="317548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1" y="445646"/>
            <a:ext cx="6207849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8678255" y="3493873"/>
            <a:ext cx="4463678" cy="1379031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 dirty="0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942681" y="4641178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1017805" y="4767825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008697" y="400435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307523" y="3128184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3124945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B3CF37AE-F35D-4D45-A87F-3B52DAA570A9}"/>
              </a:ext>
            </a:extLst>
          </p:cNvPr>
          <p:cNvSpPr/>
          <p:nvPr/>
        </p:nvSpPr>
        <p:spPr>
          <a:xfrm>
            <a:off x="5779008" y="319977"/>
            <a:ext cx="6844792" cy="521954"/>
          </a:xfrm>
          <a:prstGeom prst="wedgeRoundRectCallout">
            <a:avLst>
              <a:gd name="adj1" fmla="val 18934"/>
              <a:gd name="adj2" fmla="val 125404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</p:spTree>
    <p:extLst>
      <p:ext uri="{BB962C8B-B14F-4D97-AF65-F5344CB8AC3E}">
        <p14:creationId xmlns:p14="http://schemas.microsoft.com/office/powerpoint/2010/main" val="3188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3976"/>
            <a:ext cx="6848469" cy="7693692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6029380" y="3814291"/>
            <a:ext cx="6844792" cy="521954"/>
          </a:xfrm>
          <a:prstGeom prst="wedgeRoundRectCallout">
            <a:avLst>
              <a:gd name="adj1" fmla="val -73148"/>
              <a:gd name="adj2" fmla="val -441871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5030822"/>
            <a:ext cx="5725033" cy="2144958"/>
          </a:xfrm>
          <a:prstGeom prst="wedgeRoundRectCallout">
            <a:avLst>
              <a:gd name="adj1" fmla="val -59657"/>
              <a:gd name="adj2" fmla="val -400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Education coefficient remains high and significant</a:t>
            </a:r>
          </a:p>
        </p:txBody>
      </p:sp>
    </p:spTree>
    <p:extLst>
      <p:ext uri="{BB962C8B-B14F-4D97-AF65-F5344CB8AC3E}">
        <p14:creationId xmlns:p14="http://schemas.microsoft.com/office/powerpoint/2010/main" val="47249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Checking first stage in conditional IV case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16" y="915970"/>
            <a:ext cx="6848469" cy="7187287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5425449" y="2847665"/>
            <a:ext cx="2154500" cy="521954"/>
          </a:xfrm>
          <a:prstGeom prst="wedgeRoundRectCallout">
            <a:avLst>
              <a:gd name="adj1" fmla="val -53669"/>
              <a:gd name="adj2" fmla="val 244865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IV still significant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A969F-BE2A-40B8-A3D3-797A4A2B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85" y="3510770"/>
            <a:ext cx="5995979" cy="317768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281355" y="996696"/>
            <a:ext cx="5725033" cy="1894890"/>
          </a:xfrm>
          <a:prstGeom prst="wedgeRoundRectCallout">
            <a:avLst>
              <a:gd name="adj1" fmla="val -33782"/>
              <a:gd name="adj2" fmla="val 839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 we need a super strong IV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Rule of thumb: F-stat of H0: Z=0 &gt;10 </a:t>
            </a:r>
          </a:p>
        </p:txBody>
      </p:sp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4A42BCD3-F98E-42FC-ABAC-540F8B177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298" y="6371725"/>
            <a:ext cx="2174462" cy="21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Reduced form: regressing outcome on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/>
          <a:stretch/>
        </p:blipFill>
        <p:spPr>
          <a:xfrm>
            <a:off x="132216" y="1183975"/>
            <a:ext cx="7740197" cy="7669395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2217313"/>
            <a:ext cx="5725033" cy="1894890"/>
          </a:xfrm>
          <a:prstGeom prst="wedgeRoundRectCallout">
            <a:avLst>
              <a:gd name="adj1" fmla="val -36777"/>
              <a:gd name="adj2" fmla="val 636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If reduced form is not significant IV won’t be either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FAEB0-FFCD-4447-A72B-715FA8B648A9}"/>
              </a:ext>
            </a:extLst>
          </p:cNvPr>
          <p:cNvSpPr/>
          <p:nvPr/>
        </p:nvSpPr>
        <p:spPr>
          <a:xfrm>
            <a:off x="132216" y="4686300"/>
            <a:ext cx="7740197" cy="332372"/>
          </a:xfrm>
          <a:prstGeom prst="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00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125" y="2851110"/>
            <a:ext cx="11627921" cy="6067919"/>
          </a:xfrm>
        </p:spPr>
        <p:txBody>
          <a:bodyPr/>
          <a:lstStyle/>
          <a:p>
            <a:pPr>
              <a:lnSpc>
                <a:spcPts val="4124"/>
              </a:lnSpc>
            </a:pPr>
            <a:r>
              <a:rPr lang="de-DE" altLang="en-US" sz="2560" b="1" dirty="0"/>
              <a:t>Properties </a:t>
            </a:r>
            <a:r>
              <a:rPr lang="de-DE" altLang="en-US" sz="2560" b="1" dirty="0" err="1"/>
              <a:t>of</a:t>
            </a:r>
            <a:r>
              <a:rPr lang="de-DE" altLang="en-US" sz="2560" b="1" dirty="0"/>
              <a:t> IV </a:t>
            </a:r>
            <a:r>
              <a:rPr lang="de-DE" altLang="en-US" sz="2560" b="1" dirty="0" err="1"/>
              <a:t>with</a:t>
            </a:r>
            <a:r>
              <a:rPr lang="de-DE" altLang="en-US" sz="2560" b="1" dirty="0"/>
              <a:t> a </a:t>
            </a:r>
            <a:r>
              <a:rPr lang="de-DE" altLang="en-US" sz="2560" b="1" dirty="0" err="1"/>
              <a:t>poor</a:t>
            </a:r>
            <a:r>
              <a:rPr lang="de-DE" altLang="en-US" sz="2560" b="1" dirty="0"/>
              <a:t> instrumental variable</a:t>
            </a:r>
          </a:p>
          <a:p>
            <a:pPr lvl="1">
              <a:lnSpc>
                <a:spcPts val="4124"/>
              </a:lnSpc>
            </a:pPr>
            <a:r>
              <a:rPr lang="de-DE" altLang="en-US" sz="2560" u="sng" dirty="0"/>
              <a:t>IV </a:t>
            </a:r>
            <a:r>
              <a:rPr lang="de-DE" altLang="en-US" sz="2560" u="sng" dirty="0" err="1"/>
              <a:t>may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be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much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more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inconsistent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than</a:t>
            </a:r>
            <a:r>
              <a:rPr lang="de-DE" altLang="en-US" sz="2560" u="sng" dirty="0"/>
              <a:t> OLS </a:t>
            </a:r>
            <a:r>
              <a:rPr lang="de-DE" altLang="en-US" sz="2560" dirty="0" err="1"/>
              <a:t>if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the</a:t>
            </a:r>
            <a:r>
              <a:rPr lang="de-DE" altLang="en-US" sz="2560" dirty="0"/>
              <a:t> instrumental variable </a:t>
            </a:r>
            <a:r>
              <a:rPr lang="de-DE" altLang="en-US" sz="2560" dirty="0" err="1"/>
              <a:t>is</a:t>
            </a:r>
            <a:r>
              <a:rPr lang="de-DE" altLang="en-US" sz="2560" dirty="0"/>
              <a:t> not </a:t>
            </a:r>
            <a:r>
              <a:rPr lang="de-DE" altLang="en-US" sz="2560" dirty="0" err="1"/>
              <a:t>completely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exogenous</a:t>
            </a:r>
            <a:r>
              <a:rPr lang="de-DE" altLang="en-US" sz="2560" dirty="0"/>
              <a:t> </a:t>
            </a:r>
            <a:r>
              <a:rPr lang="de-DE" altLang="en-US" sz="2560" dirty="0" err="1"/>
              <a:t>and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only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weakly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related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to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explanatory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var</a:t>
            </a:r>
            <a:r>
              <a:rPr lang="de-DE" altLang="en-US" sz="2560" dirty="0"/>
              <a:t> x </a:t>
            </a:r>
          </a:p>
        </p:txBody>
      </p:sp>
      <p:pic>
        <p:nvPicPr>
          <p:cNvPr id="10243" name="Grafik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73" y="6122096"/>
            <a:ext cx="5887326" cy="88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Grafik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73" y="4979847"/>
            <a:ext cx="6104037" cy="74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Grafik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9422" y="7472028"/>
            <a:ext cx="4063339" cy="88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feld 14"/>
          <p:cNvSpPr txBox="1">
            <a:spLocks noChangeArrowheads="1"/>
          </p:cNvSpPr>
          <p:nvPr/>
        </p:nvSpPr>
        <p:spPr bwMode="auto">
          <a:xfrm>
            <a:off x="433158" y="7557737"/>
            <a:ext cx="4616264" cy="6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3646" u="sng" dirty="0"/>
              <a:t>IV </a:t>
            </a:r>
            <a:r>
              <a:rPr lang="de-DE" altLang="en-US" sz="3646" u="sng" dirty="0" err="1"/>
              <a:t>worse</a:t>
            </a:r>
            <a:r>
              <a:rPr lang="de-DE" altLang="en-US" sz="3646" u="sng" dirty="0"/>
              <a:t> </a:t>
            </a:r>
            <a:r>
              <a:rPr lang="de-DE" altLang="en-US" sz="3646" u="sng" dirty="0" err="1"/>
              <a:t>than</a:t>
            </a:r>
            <a:r>
              <a:rPr lang="de-DE" altLang="en-US" sz="3646" u="sng" dirty="0"/>
              <a:t> OLS </a:t>
            </a:r>
            <a:r>
              <a:rPr lang="de-DE" altLang="en-US" sz="3646" u="sng" dirty="0" err="1"/>
              <a:t>if</a:t>
            </a:r>
            <a:r>
              <a:rPr lang="de-DE" altLang="en-US" sz="3646" dirty="0"/>
              <a:t>:</a:t>
            </a:r>
          </a:p>
        </p:txBody>
      </p:sp>
      <p:sp>
        <p:nvSpPr>
          <p:cNvPr id="10248" name="Textfeld 15"/>
          <p:cNvSpPr txBox="1">
            <a:spLocks noChangeArrowheads="1"/>
          </p:cNvSpPr>
          <p:nvPr/>
        </p:nvSpPr>
        <p:spPr bwMode="auto">
          <a:xfrm>
            <a:off x="9203057" y="7627790"/>
            <a:ext cx="971741" cy="6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3646"/>
              <a:t>e.g.</a:t>
            </a:r>
          </a:p>
        </p:txBody>
      </p:sp>
      <p:pic>
        <p:nvPicPr>
          <p:cNvPr id="10249" name="Grafik 1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7624" y="7523949"/>
            <a:ext cx="1842047" cy="77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hteck 18"/>
          <p:cNvSpPr/>
          <p:nvPr/>
        </p:nvSpPr>
        <p:spPr>
          <a:xfrm>
            <a:off x="4945581" y="6018256"/>
            <a:ext cx="1869136" cy="46728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3646"/>
          </a:p>
        </p:txBody>
      </p:sp>
      <p:sp>
        <p:nvSpPr>
          <p:cNvPr id="10251" name="Textfeld 19"/>
          <p:cNvSpPr txBox="1">
            <a:spLocks noChangeArrowheads="1"/>
          </p:cNvSpPr>
          <p:nvPr/>
        </p:nvSpPr>
        <p:spPr bwMode="auto">
          <a:xfrm>
            <a:off x="8580012" y="5291370"/>
            <a:ext cx="3894033" cy="16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1991" dirty="0" err="1"/>
              <a:t>There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no</a:t>
            </a:r>
            <a:r>
              <a:rPr lang="de-DE" altLang="en-US" sz="1991" dirty="0"/>
              <a:t> </a:t>
            </a:r>
            <a:r>
              <a:rPr lang="de-DE" altLang="en-US" sz="1991" dirty="0" err="1"/>
              <a:t>problem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instrumental variable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really</a:t>
            </a:r>
            <a:r>
              <a:rPr lang="de-DE" altLang="en-US" sz="1991" dirty="0"/>
              <a:t> </a:t>
            </a:r>
            <a:r>
              <a:rPr lang="de-DE" altLang="en-US" sz="1991" dirty="0" err="1"/>
              <a:t>exogenous</a:t>
            </a:r>
            <a:r>
              <a:rPr lang="de-DE" altLang="en-US" sz="1991" dirty="0"/>
              <a:t>.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not,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asymp-totic</a:t>
            </a:r>
            <a:r>
              <a:rPr lang="de-DE" altLang="en-US" sz="1991" dirty="0"/>
              <a:t> </a:t>
            </a:r>
            <a:r>
              <a:rPr lang="de-DE" altLang="en-US" sz="1991" dirty="0" err="1"/>
              <a:t>bias</a:t>
            </a:r>
            <a:r>
              <a:rPr lang="de-DE" altLang="en-US" sz="1991" dirty="0"/>
              <a:t> will </a:t>
            </a:r>
            <a:r>
              <a:rPr lang="de-DE" altLang="en-US" sz="1991" dirty="0" err="1"/>
              <a:t>be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larger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weaker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correlation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with</a:t>
            </a:r>
            <a:r>
              <a:rPr lang="de-DE" altLang="en-US" sz="1991" dirty="0"/>
              <a:t> x.</a:t>
            </a:r>
          </a:p>
        </p:txBody>
      </p:sp>
      <p:cxnSp>
        <p:nvCxnSpPr>
          <p:cNvPr id="21" name="Gerade Verbindung mit Pfeil 20"/>
          <p:cNvCxnSpPr/>
          <p:nvPr/>
        </p:nvCxnSpPr>
        <p:spPr>
          <a:xfrm rot="10800000" flipV="1">
            <a:off x="6918558" y="5550973"/>
            <a:ext cx="1713375" cy="5192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433158" y="446791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IV health warning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275077" y="9753"/>
            <a:ext cx="6757021" cy="2491457"/>
          </a:xfrm>
          <a:prstGeom prst="wedgeRoundRectCallout">
            <a:avLst>
              <a:gd name="adj1" fmla="val -33118"/>
              <a:gd name="adj2" fmla="val 6320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plim</a:t>
            </a:r>
            <a:r>
              <a:rPr lang="en-GB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 = Probability limit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Estimator is consistent if the probability limit is equal to true parameter.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Note 2SLS IV is consistent but not </a:t>
            </a:r>
            <a:r>
              <a:rPr lang="en-US" sz="2400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unbiasd</a:t>
            </a:r>
            <a:endParaRPr lang="en-US" sz="24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86204" y="8698588"/>
            <a:ext cx="11519922" cy="1060195"/>
          </a:xfrm>
          <a:prstGeom prst="wedgeRoundRectCallout">
            <a:avLst>
              <a:gd name="adj1" fmla="val -18381"/>
              <a:gd name="adj2" fmla="val -5856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That’s why we want the first </a:t>
            </a:r>
            <a:r>
              <a:rPr lang="en-GB" sz="320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stage F-statistic to be large!</a:t>
            </a:r>
            <a:endParaRPr lang="en-US" sz="32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AA82D60-F0E8-4F40-B5E6-302D18E4F302}"/>
              </a:ext>
            </a:extLst>
          </p:cNvPr>
          <p:cNvSpPr/>
          <p:nvPr/>
        </p:nvSpPr>
        <p:spPr>
          <a:xfrm>
            <a:off x="265176" y="1828800"/>
            <a:ext cx="5550408" cy="804672"/>
          </a:xfrm>
          <a:prstGeom prst="wedgeRectCallout">
            <a:avLst>
              <a:gd name="adj1" fmla="val -14647"/>
              <a:gd name="adj2" fmla="val -138636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mess with weak instruments</a:t>
            </a:r>
          </a:p>
        </p:txBody>
      </p:sp>
    </p:spTree>
    <p:extLst>
      <p:ext uri="{BB962C8B-B14F-4D97-AF65-F5344CB8AC3E}">
        <p14:creationId xmlns:p14="http://schemas.microsoft.com/office/powerpoint/2010/main" val="179392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911" y="2874278"/>
            <a:ext cx="4879625" cy="3843775"/>
          </a:xfrm>
          <a:prstGeom prst="rect">
            <a:avLst/>
          </a:prstGeom>
        </p:spPr>
      </p:pic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33670" y="649967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More instrumental </a:t>
            </a:r>
            <a:r>
              <a:rPr lang="en-US" sz="3413" kern="0">
                <a:latin typeface="Palatino Linotype" charset="0"/>
              </a:rPr>
              <a:t>variable examples</a:t>
            </a:r>
            <a:endParaRPr lang="en-US" sz="3413" kern="0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" y="2006006"/>
            <a:ext cx="4261991" cy="5580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63" y="3542219"/>
            <a:ext cx="4926382" cy="30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Additional controls many IV’s example: Family size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669" y="1882767"/>
            <a:ext cx="1247503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Are large families good or bad?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10" y="1693094"/>
            <a:ext cx="4484983" cy="56579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669" y="6825885"/>
            <a:ext cx="12475037" cy="2626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What do you think?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potential confounders. Family size is by and large a choice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Poorer and less educated parents tend to have more kids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The same factors could drive outcomes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597627"/>
            <a:ext cx="6106662" cy="3499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/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𝐹𝑎𝑚𝑆𝑖𝑧𝑒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163066" y="666684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Family size and children outcomes</a:t>
            </a:r>
          </a:p>
          <a:p>
            <a:pPr defTabSz="1300277"/>
            <a:r>
              <a:rPr lang="en-US" sz="2560" b="0" kern="0" dirty="0">
                <a:latin typeface="Palatino Linotype" charset="0"/>
              </a:rPr>
              <a:t>(Study by </a:t>
            </a:r>
            <a:r>
              <a:rPr lang="en-US" sz="2560" b="0" kern="0" dirty="0" err="1">
                <a:latin typeface="Palatino Linotype" charset="0"/>
                <a:hlinkClick r:id="rId2"/>
              </a:rPr>
              <a:t>Angrist</a:t>
            </a:r>
            <a:r>
              <a:rPr lang="en-US" sz="2560" b="0" kern="0" dirty="0">
                <a:latin typeface="Palatino Linotype" charset="0"/>
                <a:hlinkClick r:id="rId2"/>
              </a:rPr>
              <a:t>, </a:t>
            </a:r>
            <a:r>
              <a:rPr lang="en-US" sz="2560" b="0" kern="0" dirty="0" err="1">
                <a:latin typeface="Palatino Linotype" charset="0"/>
                <a:hlinkClick r:id="rId2"/>
              </a:rPr>
              <a:t>Lavy</a:t>
            </a:r>
            <a:r>
              <a:rPr lang="en-US" sz="2560" b="0" kern="0" dirty="0">
                <a:latin typeface="Palatino Linotype" charset="0"/>
                <a:hlinkClick r:id="rId2"/>
              </a:rPr>
              <a:t> &amp; Schlosser</a:t>
            </a:r>
            <a:r>
              <a:rPr lang="en-US" sz="2560" b="0" kern="0" dirty="0">
                <a:latin typeface="Palatino Linotype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724" y="2025586"/>
            <a:ext cx="12475037" cy="8928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However, there is randomness in family size as well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Two factors that are out of control of controlling parents: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Occurrence of twins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Sex of baby</a:t>
            </a:r>
          </a:p>
          <a:p>
            <a:pPr marL="487604" indent="-487604">
              <a:buFont typeface="Arial" charset="0"/>
              <a:buChar char="•"/>
            </a:pPr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Ok those might meet criteria 1 from earlier but how about criteria 2?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Twins: families might only have planned for 2 kids, but when they had twins they un-intentionally had 3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families have preference for a sex mix (a boy and a girl)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Hence, if they have two kids of the same sex they are more likely to carry on having more kids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3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Second stage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1" y="1643001"/>
            <a:ext cx="8498855" cy="68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5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Palatino Linotype" charset="0"/>
              </a:rPr>
              <a:t>Fixing </a:t>
            </a:r>
            <a:r>
              <a:rPr lang="en-US" sz="4000" dirty="0" err="1">
                <a:latin typeface="Palatino Linotype" charset="0"/>
              </a:rPr>
              <a:t>endogeneity</a:t>
            </a:r>
            <a:endParaRPr lang="en-US" sz="400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b="1" dirty="0">
                    <a:latin typeface="Palatino Linotype"/>
                    <a:cs typeface="Palatino Linotype"/>
                  </a:rPr>
                  <a:t>Instrumental Variable  idea: 				</a:t>
                </a:r>
              </a:p>
              <a:p>
                <a:endParaRPr lang="en-GB" sz="3413" b="1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en-GB" sz="3413" b="1" dirty="0">
                    <a:latin typeface="Palatino Linotype"/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𝑋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𝜖</m:t>
                    </m:r>
                    <m:r>
                      <a:rPr lang="en-GB" sz="3413">
                        <a:latin typeface="Cambria Math" charset="0"/>
                        <a:cs typeface="Palatino Linotype"/>
                      </a:rPr>
                      <m:t>      </m:t>
                    </m:r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but 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𝜖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|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𝑋</m:t>
                        </m:r>
                      </m:e>
                    </m:d>
                    <m:r>
                      <a:rPr lang="en-GB" sz="3413" i="1">
                        <a:latin typeface="Cambria Math" charset="0"/>
                        <a:cs typeface="Palatino Linotype"/>
                      </a:rPr>
                      <m:t>≠0</m:t>
                    </m:r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𝐴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𝐵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blipFill>
                <a:blip r:embed="rId3"/>
                <a:stretch>
                  <a:fillRect l="-2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/>
              <p:cNvSpPr/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Many different factors are driving X</a:t>
                </a: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Suppose there is at least one factor that is independent from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𝜖</m:t>
                    </m:r>
                    <m:r>
                      <a:rPr lang="en-GB" sz="2400" i="1">
                        <a:latin typeface="Cambria Math" charset="0"/>
                      </a:rPr>
                      <m:t>: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GB" sz="24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𝜖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|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=0</m:t>
                      </m:r>
                    </m:oMath>
                  </m:oMathPara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GB" sz="2400" dirty="0">
                    <a:latin typeface="Palatino Linotype"/>
                    <a:cs typeface="Palatino Linotype"/>
                  </a:rPr>
                  <a:t>We can then potentially use this variable to identify an unbiased estimate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cs typeface="Palatino Linotype"/>
                      </a:rPr>
                      <m:t>𝛽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A4D36829-6700-4029-846B-7CDA7069563E}"/>
              </a:ext>
            </a:extLst>
          </p:cNvPr>
          <p:cNvSpPr/>
          <p:nvPr/>
        </p:nvSpPr>
        <p:spPr>
          <a:xfrm>
            <a:off x="8449056" y="736328"/>
            <a:ext cx="3127248" cy="1113463"/>
          </a:xfrm>
          <a:prstGeom prst="wedgeRoundRectCallout">
            <a:avLst>
              <a:gd name="adj1" fmla="val -18238"/>
              <a:gd name="adj2" fmla="val 20888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Palatino Linotype" charset="0"/>
                <a:cs typeface="Palatino Linotype" charset="0"/>
              </a:rPr>
              <a:t>Endogeneity Problem</a:t>
            </a:r>
          </a:p>
        </p:txBody>
      </p:sp>
    </p:spTree>
    <p:extLst>
      <p:ext uri="{BB962C8B-B14F-4D97-AF65-F5344CB8AC3E}">
        <p14:creationId xmlns:p14="http://schemas.microsoft.com/office/powerpoint/2010/main" val="11602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9A2F6-2BCB-4772-9F9B-83B4696110FD}"/>
              </a:ext>
            </a:extLst>
          </p:cNvPr>
          <p:cNvSpPr txBox="1"/>
          <p:nvPr/>
        </p:nvSpPr>
        <p:spPr>
          <a:xfrm>
            <a:off x="283464" y="329184"/>
            <a:ext cx="1263700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2SLS with multiple instruments &amp; multiple endogenous explanatory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/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Instruments: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dirty="0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dirty="0" smtClean="0">
                        <a:latin typeface="+mj-lt"/>
                        <a:ea typeface="Palatino Linotype" charset="0"/>
                        <a:cs typeface="Palatino Linotype" charset="0"/>
                      </a:rPr>
                      <m:t>,</m:t>
                    </m:r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….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1: Regress all X on all Z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); e.g.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b="1" dirty="0">
                    <a:latin typeface="+mj-lt"/>
                    <a:ea typeface="Palatino Linotype" charset="0"/>
                    <a:cs typeface="Palatino Linotype" charset="0"/>
                  </a:rPr>
                  <a:t>Predict all endogenous X: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+mj-lt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+mj-lt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𝟏</m:t>
                        </m:r>
                      </m:sub>
                    </m:sSub>
                    <m:r>
                      <a:rPr lang="en-GB" sz="2800" b="1" i="1" smtClean="0">
                        <a:latin typeface="+mj-lt"/>
                        <a:ea typeface="Palatino Linotype" charset="0"/>
                        <a:cs typeface="Palatino Linotype" charset="0"/>
                      </a:rPr>
                      <m:t>,</m:t>
                    </m:r>
                    <m:sSub>
                      <m:sSubPr>
                        <m:ctrlPr>
                          <a:rPr lang="en-GB" sz="2800" b="1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+mj-lt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+mj-lt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2: Regress Y on</a:t>
                </a:r>
                <a:r>
                  <a:rPr lang="en-GB" sz="2800" dirty="0">
                    <a:latin typeface="+mj-lt"/>
                    <a:ea typeface="Palatino Linotype" charset="0"/>
                    <a:cs typeface="Palatino Linotype" charset="0"/>
                  </a:rPr>
                  <a:t> predicted endogenous X</a:t>
                </a:r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; i.e.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2800" dirty="0"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200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blipFill>
                <a:blip r:embed="rId2"/>
                <a:stretch>
                  <a:fillRect l="-1760" t="-1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3A68BED-83C9-41CB-B4C4-E14B174E1756}"/>
              </a:ext>
            </a:extLst>
          </p:cNvPr>
          <p:cNvSpPr/>
          <p:nvPr/>
        </p:nvSpPr>
        <p:spPr>
          <a:xfrm>
            <a:off x="6336792" y="2679192"/>
            <a:ext cx="5660136" cy="795528"/>
          </a:xfrm>
          <a:prstGeom prst="wedgeRoundRectCallout">
            <a:avLst>
              <a:gd name="adj1" fmla="val -85770"/>
              <a:gd name="adj2" fmla="val -17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 least as many Z as endogenous X</a:t>
            </a:r>
          </a:p>
        </p:txBody>
      </p:sp>
    </p:spTree>
    <p:extLst>
      <p:ext uri="{BB962C8B-B14F-4D97-AF65-F5344CB8AC3E}">
        <p14:creationId xmlns:p14="http://schemas.microsoft.com/office/powerpoint/2010/main" val="261968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18FF6A-D5F0-4967-9BBD-0E72A0F79D0D}"/>
              </a:ext>
            </a:extLst>
          </p:cNvPr>
          <p:cNvSpPr/>
          <p:nvPr/>
        </p:nvSpPr>
        <p:spPr>
          <a:xfrm>
            <a:off x="663807" y="539305"/>
            <a:ext cx="7978919" cy="121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00277"/>
            <a:r>
              <a:rPr lang="en-US" sz="3646" b="1" kern="0" dirty="0">
                <a:latin typeface="Palatino Linotype" charset="0"/>
              </a:rPr>
              <a:t>Another example: </a:t>
            </a:r>
          </a:p>
          <a:p>
            <a:pPr defTabSz="1300277"/>
            <a:r>
              <a:rPr lang="en-US" sz="3646" b="1" kern="0" dirty="0">
                <a:latin typeface="Palatino Linotype" charset="0"/>
              </a:rPr>
              <a:t>Subsidies and Unemployment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509F6-55BD-4633-A217-A6643266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221" y="4256891"/>
            <a:ext cx="5960876" cy="5357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/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DC0B5B3-B2B6-4722-9EDF-3EE895E967B7}"/>
              </a:ext>
            </a:extLst>
          </p:cNvPr>
          <p:cNvSpPr/>
          <p:nvPr/>
        </p:nvSpPr>
        <p:spPr>
          <a:xfrm>
            <a:off x="190983" y="4256890"/>
            <a:ext cx="4385451" cy="1619426"/>
          </a:xfrm>
          <a:prstGeom prst="wedgeRectCallout">
            <a:avLst>
              <a:gd name="adj1" fmla="val -22300"/>
              <a:gd name="adj2" fmla="val -96624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Change in (log) unemployment between 2002 and 1997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84CCFFE-6220-4413-BDD5-38F3D4A5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52624">
            <a:off x="6725960" y="744898"/>
            <a:ext cx="5785275" cy="2435304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44BA997-48E1-489E-BAA6-F117914EE749}"/>
              </a:ext>
            </a:extLst>
          </p:cNvPr>
          <p:cNvSpPr/>
          <p:nvPr/>
        </p:nvSpPr>
        <p:spPr>
          <a:xfrm>
            <a:off x="2117742" y="7346012"/>
            <a:ext cx="4385451" cy="1619426"/>
          </a:xfrm>
          <a:prstGeom prst="wedgeRectCallout">
            <a:avLst>
              <a:gd name="adj1" fmla="val 20288"/>
              <a:gd name="adj2" fmla="val -282755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Change in support rate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B2B6946-2EF5-4EDB-88DF-0FD819266630}"/>
              </a:ext>
            </a:extLst>
          </p:cNvPr>
          <p:cNvSpPr/>
          <p:nvPr/>
        </p:nvSpPr>
        <p:spPr>
          <a:xfrm>
            <a:off x="5132003" y="1752091"/>
            <a:ext cx="1445243" cy="1197803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24671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7" y="3891727"/>
            <a:ext cx="12591845" cy="1313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How much support an area gets is based on how 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Various indicators of past deprivation (GDP, unemployment, etc.)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Weightings for different indicators</a:t>
            </a:r>
            <a:endParaRPr lang="en-US" sz="2844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</m:t>
                      </m:r>
                      <m:sSub>
                        <m:sSub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𝐸</m:t>
                          </m:r>
                        </m:e>
                        <m: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𝑓</m:t>
                      </m:r>
                      <m:d>
                        <m:d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indoor, table, sitting&#10;&#10;Description automatically generated">
            <a:extLst>
              <a:ext uri="{FF2B5EF4-FFF2-40B4-BE49-F238E27FC236}">
                <a16:creationId xmlns:a16="http://schemas.microsoft.com/office/drawing/2014/main" id="{37CD8BD0-E525-45DC-9870-9F3C8FD7A2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89" y="-1"/>
            <a:ext cx="4365748" cy="327431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DCBCFF8-A5C9-48AE-A140-22BE32E1DEFF}"/>
              </a:ext>
            </a:extLst>
          </p:cNvPr>
          <p:cNvSpPr/>
          <p:nvPr/>
        </p:nvSpPr>
        <p:spPr>
          <a:xfrm>
            <a:off x="3784450" y="1527397"/>
            <a:ext cx="4385451" cy="1619426"/>
          </a:xfrm>
          <a:prstGeom prst="wedgeRectCallout">
            <a:avLst>
              <a:gd name="adj1" fmla="val 12471"/>
              <a:gd name="adj2" fmla="val -86405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Know your history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CD66DB0-F91C-4C80-BE0B-C1D73DE5647C}"/>
              </a:ext>
            </a:extLst>
          </p:cNvPr>
          <p:cNvSpPr/>
          <p:nvPr/>
        </p:nvSpPr>
        <p:spPr>
          <a:xfrm>
            <a:off x="195980" y="8132588"/>
            <a:ext cx="4385451" cy="746785"/>
          </a:xfrm>
          <a:prstGeom prst="wedgeRectCallout">
            <a:avLst>
              <a:gd name="adj1" fmla="val 77161"/>
              <a:gd name="adj2" fmla="val -15739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Indicators of Deprivation 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9E69295-3B8C-4924-BDE1-AD126C394263}"/>
              </a:ext>
            </a:extLst>
          </p:cNvPr>
          <p:cNvSpPr/>
          <p:nvPr/>
        </p:nvSpPr>
        <p:spPr>
          <a:xfrm>
            <a:off x="1639512" y="8915926"/>
            <a:ext cx="4788218" cy="963211"/>
          </a:xfrm>
          <a:prstGeom prst="wedgeRectCallout">
            <a:avLst>
              <a:gd name="adj1" fmla="val 56160"/>
              <a:gd name="adj2" fmla="val -21164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Weights of different indicators (Determined by EU rules)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6A0A29C-44BF-465B-B836-729D5FE8490D}"/>
              </a:ext>
            </a:extLst>
          </p:cNvPr>
          <p:cNvSpPr/>
          <p:nvPr/>
        </p:nvSpPr>
        <p:spPr>
          <a:xfrm>
            <a:off x="6427731" y="5308876"/>
            <a:ext cx="4756430" cy="1028394"/>
          </a:xfrm>
          <a:prstGeom prst="wedgeRoundRectCallout">
            <a:avLst>
              <a:gd name="adj1" fmla="val -26549"/>
              <a:gd name="adj2" fmla="val 87787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 reality not linear but let’s use as approximation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7BF25C-7074-4538-AB4B-8B9206369CBB}"/>
              </a:ext>
            </a:extLst>
          </p:cNvPr>
          <p:cNvSpPr/>
          <p:nvPr/>
        </p:nvSpPr>
        <p:spPr>
          <a:xfrm>
            <a:off x="7398021" y="8302249"/>
            <a:ext cx="4668680" cy="1449765"/>
          </a:xfrm>
          <a:prstGeom prst="wedgeRectCallout">
            <a:avLst>
              <a:gd name="adj1" fmla="val -44867"/>
              <a:gd name="adj2" fmla="val -104410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Rules that apply in period t. Change every 7 years; e.g. in </a:t>
            </a:r>
            <a:r>
              <a:rPr lang="en-GB" sz="2800" b="1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25273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𝑁𝐺𝐸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,2002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982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,1997</m:t>
                        </m:r>
                      </m:sub>
                    </m:sSub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3982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  <a:blipFill>
                <a:blip r:embed="rId2"/>
                <a:stretch>
                  <a:fillRect t="-14634" b="-28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/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𝐷</m:t>
                          </m:r>
                        </m:e>
                        <m:sub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𝑝𝑟𝑒</m:t>
                          </m:r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2000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𝜈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982FDA-FA5A-4D7C-8FED-04347116A04A}"/>
              </a:ext>
            </a:extLst>
          </p:cNvPr>
          <p:cNvCxnSpPr>
            <a:cxnSpLocks/>
          </p:cNvCxnSpPr>
          <p:nvPr/>
        </p:nvCxnSpPr>
        <p:spPr bwMode="auto">
          <a:xfrm flipH="1">
            <a:off x="6503194" y="4018621"/>
            <a:ext cx="5008586" cy="153077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/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𝑝𝑟𝑒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4266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  <a:blipFill>
                <a:blip r:embed="rId4"/>
                <a:stretch>
                  <a:fillRect t="-15267" b="-28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3B409F-BA0E-4986-8A3B-B45B8F71D7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4724" y="6232203"/>
            <a:ext cx="1104186" cy="1168569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97D6B2-B4AE-415E-A1CC-B284A54825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0080303" y="4018622"/>
            <a:ext cx="1378987" cy="17420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496674-6327-4EBA-9DE0-1B7282352E87}"/>
              </a:ext>
            </a:extLst>
          </p:cNvPr>
          <p:cNvCxnSpPr>
            <a:cxnSpLocks/>
          </p:cNvCxnSpPr>
          <p:nvPr/>
        </p:nvCxnSpPr>
        <p:spPr bwMode="auto">
          <a:xfrm flipH="1">
            <a:off x="5015186" y="4018622"/>
            <a:ext cx="6496595" cy="350485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C567049-A277-4D22-9DD3-50A3719088A1}"/>
              </a:ext>
            </a:extLst>
          </p:cNvPr>
          <p:cNvSpPr/>
          <p:nvPr/>
        </p:nvSpPr>
        <p:spPr>
          <a:xfrm>
            <a:off x="5448011" y="635427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/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solidFill>
                <a:srgbClr val="92D050"/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800" dirty="0"/>
                  <a:t>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2000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sz="2800" dirty="0"/>
                  <a:t> does no longer depend on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GB" sz="2800" dirty="0"/>
                  <a:t> and thus becomes valid instrument</a:t>
                </a:r>
              </a:p>
            </p:txBody>
          </p:sp>
        </mc:Choice>
        <mc:Fallback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blipFill>
                <a:blip r:embed="rId5"/>
                <a:stretch>
                  <a:fillRect b="-15578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E5F0A0E2-2B00-429C-8BF4-5DB46E12DE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812" y="0"/>
            <a:ext cx="4348724" cy="2900598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A4485D4-3E85-4341-B1D4-0659B2A76301}"/>
              </a:ext>
            </a:extLst>
          </p:cNvPr>
          <p:cNvSpPr/>
          <p:nvPr/>
        </p:nvSpPr>
        <p:spPr>
          <a:xfrm>
            <a:off x="919737" y="2066437"/>
            <a:ext cx="7090407" cy="920969"/>
          </a:xfrm>
          <a:prstGeom prst="wedgeRectCallout">
            <a:avLst>
              <a:gd name="adj1" fmla="val 66504"/>
              <a:gd name="adj2" fmla="val 98729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Conditional IV</a:t>
            </a:r>
          </a:p>
        </p:txBody>
      </p:sp>
    </p:spTree>
    <p:extLst>
      <p:ext uri="{BB962C8B-B14F-4D97-AF65-F5344CB8AC3E}">
        <p14:creationId xmlns:p14="http://schemas.microsoft.com/office/powerpoint/2010/main" val="11163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979" y="1849792"/>
            <a:ext cx="1259184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en-US" sz="2100" dirty="0">
                <a:latin typeface="Courier"/>
              </a:rPr>
              <a:t>df=read.csv( "https://www.dropbox.com/s/8pdffaq268v7m8o/unempprep.csv?dl=1")</a:t>
            </a:r>
          </a:p>
          <a:p>
            <a:pPr latinLnBrk="1"/>
            <a:r>
              <a:rPr lang="en-US" sz="2100" dirty="0">
                <a:latin typeface="Courier"/>
              </a:rPr>
              <a:t> </a:t>
            </a:r>
            <a:r>
              <a:rPr lang="en-US" sz="2100" i="1" dirty="0">
                <a:latin typeface="Courier"/>
              </a:rPr>
              <a:t># Simple OLS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  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=</a:t>
            </a:r>
            <a:r>
              <a:rPr lang="en-US" sz="2100" b="1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  DDDln1Punemp </a:t>
            </a:r>
            <a:r>
              <a:rPr lang="en-US" sz="2100" b="1" dirty="0">
                <a:latin typeface="Courier"/>
              </a:rPr>
              <a:t>~</a:t>
            </a:r>
            <a:r>
              <a:rPr lang="en-US" sz="2100" dirty="0">
                <a:latin typeface="Courier"/>
              </a:rPr>
              <a:t> DDDNGE ,df)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</a:t>
            </a:r>
            <a:r>
              <a:rPr lang="en-US" sz="2100" b="1" dirty="0">
                <a:latin typeface="Courier"/>
              </a:rPr>
              <a:t>summary</a:t>
            </a:r>
            <a:r>
              <a:rPr lang="en-US" sz="2100" dirty="0">
                <a:latin typeface="Courier"/>
              </a:rPr>
              <a:t>(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)</a:t>
            </a:r>
            <a:endParaRPr lang="en-GB" sz="2100" dirty="0">
              <a:latin typeface="Courier"/>
            </a:endParaRPr>
          </a:p>
          <a:p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Call: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r>
              <a:rPr lang="en-US" sz="2100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(formula = DDDln1Punemp ~ DDDNGE, data = 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Residuals: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Min      1Q  Median      3Q     Max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-3.5451 -0.1907  0.0165  0.2109  2.8601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Coefficients: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         Estimate Std. Error  t value </a:t>
            </a:r>
            <a:r>
              <a:rPr lang="en-US" sz="2100" dirty="0" err="1">
                <a:latin typeface="Courier"/>
              </a:rPr>
              <a:t>Pr</a:t>
            </a:r>
            <a:r>
              <a:rPr lang="en-US" sz="2100" dirty="0">
                <a:latin typeface="Courier"/>
              </a:rPr>
              <a:t>(&gt;|t|)   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(Intercept) -0.462220   0.003648 -126.703  &lt; 2e-16 ***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DDDNGE      -0.221062   0.036012   -6.138 8.62e-10 ***</a:t>
            </a:r>
            <a:endParaRPr lang="en-US" sz="2100" dirty="0">
              <a:latin typeface="Courier"/>
              <a:ea typeface="Palatino Linotype" charset="0"/>
              <a:cs typeface="Palatino Linotype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6252" y="7600176"/>
            <a:ext cx="12300951" cy="977563"/>
          </a:xfrm>
          <a:prstGeom prst="wedgeRoundRectCallout">
            <a:avLst>
              <a:gd name="adj1" fmla="val -22989"/>
              <a:gd name="adj2" fmla="val -8356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2.2%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IV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ABEE77-8E27-4969-85D0-1B7D9CC894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196" y="1295262"/>
          <a:ext cx="8144736" cy="799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Document" r:id="rId3" imgW="5728114" imgH="5623634" progId="Word.Document.12">
                  <p:embed/>
                </p:oleObj>
              </mc:Choice>
              <mc:Fallback>
                <p:oleObj name="Document" r:id="rId3" imgW="5728114" imgH="5623634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ABEE77-8E27-4969-85D0-1B7D9CC89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196" y="1295262"/>
                        <a:ext cx="8144736" cy="7995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7AA434C2-6AAD-4CF6-B666-F5109224F9E9}"/>
              </a:ext>
            </a:extLst>
          </p:cNvPr>
          <p:cNvSpPr/>
          <p:nvPr/>
        </p:nvSpPr>
        <p:spPr>
          <a:xfrm>
            <a:off x="7560227" y="3534366"/>
            <a:ext cx="4498660" cy="1758769"/>
          </a:xfrm>
          <a:prstGeom prst="wedgeRoundRectCallout">
            <a:avLst>
              <a:gd name="adj1" fmla="val -109436"/>
              <a:gd name="adj2" fmla="val 13889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4.5%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/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46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646" i="1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𝑍</m:t>
                      </m:r>
                    </m:oMath>
                  </m:oMathPara>
                </a14:m>
                <a:endParaRPr lang="en-US" sz="3646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391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First Stage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426987-B743-420F-A559-720DF211D1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785009"/>
              </p:ext>
            </p:extLst>
          </p:nvPr>
        </p:nvGraphicFramePr>
        <p:xfrm>
          <a:off x="4735114" y="1408624"/>
          <a:ext cx="8144736" cy="693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Document" r:id="rId3" imgW="5728114" imgH="4877723" progId="Word.Document.12">
                  <p:embed/>
                </p:oleObj>
              </mc:Choice>
              <mc:Fallback>
                <p:oleObj name="Document" r:id="rId3" imgW="5728114" imgH="4877723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C426987-B743-420F-A559-720DF211D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5114" y="1408624"/>
                        <a:ext cx="8144736" cy="6937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ular Callout 8">
            <a:extLst>
              <a:ext uri="{FF2B5EF4-FFF2-40B4-BE49-F238E27FC236}">
                <a16:creationId xmlns:a16="http://schemas.microsoft.com/office/drawing/2014/main" id="{2142231C-327D-48AB-93C2-9678542E7BC3}"/>
              </a:ext>
            </a:extLst>
          </p:cNvPr>
          <p:cNvSpPr/>
          <p:nvPr/>
        </p:nvSpPr>
        <p:spPr>
          <a:xfrm>
            <a:off x="126538" y="5376672"/>
            <a:ext cx="4498660" cy="804727"/>
          </a:xfrm>
          <a:prstGeom prst="wedgeRoundRectCallout">
            <a:avLst>
              <a:gd name="adj1" fmla="val 57619"/>
              <a:gd name="adj2" fmla="val 17218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000" dirty="0">
                <a:latin typeface="Palatino Linotype" charset="0"/>
                <a:ea typeface="Palatino Linotype" charset="0"/>
                <a:cs typeface="Palatino Linotype" charset="0"/>
              </a:rPr>
              <a:t>The IV variable is called </a:t>
            </a:r>
            <a:r>
              <a:rPr lang="en-GB" sz="2000" dirty="0" err="1">
                <a:latin typeface="Palatino Linotype" charset="0"/>
                <a:ea typeface="Palatino Linotype" charset="0"/>
                <a:cs typeface="Palatino Linotype" charset="0"/>
              </a:rPr>
              <a:t>DDDxnivav</a:t>
            </a:r>
            <a:endParaRPr lang="en-US" sz="20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57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F-test of Z=0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9E7BC1-73B6-4416-BE32-86CBE45E6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267" y="2230363"/>
          <a:ext cx="8144736" cy="439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Document" r:id="rId4" imgW="5728114" imgH="3090051" progId="Word.Document.12">
                  <p:embed/>
                </p:oleObj>
              </mc:Choice>
              <mc:Fallback>
                <p:oleObj name="Document" r:id="rId4" imgW="5728114" imgH="3090051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79E7BC1-73B6-4416-BE32-86CBE45E6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5267" y="2230363"/>
                        <a:ext cx="8144736" cy="439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50CF3A9-339E-4DE1-A9C8-A45FE5518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673" y="0"/>
            <a:ext cx="3024864" cy="1701486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5D48979E-D6DC-4797-8962-30BEA923777B}"/>
              </a:ext>
            </a:extLst>
          </p:cNvPr>
          <p:cNvSpPr/>
          <p:nvPr/>
        </p:nvSpPr>
        <p:spPr>
          <a:xfrm>
            <a:off x="3949940" y="7305145"/>
            <a:ext cx="4498660" cy="1758769"/>
          </a:xfrm>
          <a:prstGeom prst="wedgeRoundRectCallout">
            <a:avLst>
              <a:gd name="adj1" fmla="val -7222"/>
              <a:gd name="adj2" fmla="val -12389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latin typeface="Palatino Linotype" charset="0"/>
                <a:ea typeface="Palatino Linotype" charset="0"/>
                <a:cs typeface="Palatino Linotype" charset="0"/>
              </a:rPr>
              <a:t>F statistic is larger 10…hurray!!!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ere It I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Reduced Form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9808581" y="3371329"/>
            <a:ext cx="3011346" cy="2135735"/>
          </a:xfrm>
          <a:prstGeom prst="wedgeRoundRectCallout">
            <a:avLst>
              <a:gd name="adj1" fmla="val -89828"/>
              <a:gd name="adj2" fmla="val 5417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IF reduced form is not significant IV will not be either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A5FE399-FD8C-4584-B475-B68C8C9498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069" y="1640009"/>
          <a:ext cx="8144736" cy="647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Document" r:id="rId3" imgW="5728114" imgH="4550959" progId="Word.Document.12">
                  <p:embed/>
                </p:oleObj>
              </mc:Choice>
              <mc:Fallback>
                <p:oleObj name="Document" r:id="rId3" imgW="5728114" imgH="4550959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A5FE399-FD8C-4584-B475-B68C8C9498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069" y="1640009"/>
                        <a:ext cx="8144736" cy="6471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7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Does more police on the street lead to less crime?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Simple regression?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𝑃𝑜𝑙𝑖𝑐𝑒𝑡𝑖𝑚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blipFill>
                <a:blip r:embed="rId5"/>
                <a:stretch>
                  <a:fillRect l="-2946" t="-4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sp>
        <p:nvSpPr>
          <p:cNvPr id="3" name="Curved Up Arrow 2"/>
          <p:cNvSpPr/>
          <p:nvPr/>
        </p:nvSpPr>
        <p:spPr>
          <a:xfrm flipH="1">
            <a:off x="7210357" y="7455261"/>
            <a:ext cx="3236044" cy="866846"/>
          </a:xfrm>
          <a:prstGeom prst="curvedUp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5" name="TextBox 4"/>
          <p:cNvSpPr txBox="1"/>
          <p:nvPr/>
        </p:nvSpPr>
        <p:spPr>
          <a:xfrm>
            <a:off x="6531462" y="8828138"/>
            <a:ext cx="571086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>
                <a:latin typeface="Palatino Linotype"/>
                <a:cs typeface="Palatino Linotype"/>
              </a:rPr>
              <a:t>Police go where the crime is</a:t>
            </a: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419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E90F-6535-4038-9396-DD1DE3FC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2 Stage Least Squares Estimator (2 SLS)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/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Instrument: Z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1: Regress X on Z; i.e. 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𝜂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Predict X: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𝑿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  <m:sub>
                        <m: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𝟎</m:t>
                        </m:r>
                      </m:sub>
                    </m:sSub>
                    <m:r>
                      <a:rPr lang="en-GB" sz="3413" b="1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𝒁</m:t>
                    </m:r>
                  </m:oMath>
                </a14:m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2: Regress Y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; i.e.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Y</m:t>
                    </m:r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latin typeface="+mj-lt"/>
                    <a:ea typeface="Palatino Linotype" charset="0"/>
                    <a:cs typeface="Palatino Linotype" charset="0"/>
                  </a:rPr>
                  <a:t>Unlike X,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is independent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because it is only driven by Z</a:t>
                </a: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Hence Stage 2 provides consistent (although not unbiased) estimate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.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blipFill>
                <a:blip r:embed="rId2"/>
                <a:stretch>
                  <a:fillRect l="-2102" t="-1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73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122" y="2334393"/>
            <a:ext cx="12003925" cy="6827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Solution: 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Use 											as instrument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July 7 bombings of 2005 led to increases in police in certain areas (central London, near tube stations) which had nothing to do with crimes such as pick pocketing etc.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Results: 10% more police activity reduces crime by 3 to 4 percent.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986" y="2417463"/>
            <a:ext cx="3887859" cy="22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7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F41E-7F19-4C91-8552-4D365756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Panic on the streets of London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/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𝐶𝑟𝑖𝑚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𝑃𝑜𝑙𝑖𝑐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 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/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𝑃𝑜𝑠𝑡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7/7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−</m:t>
                    </m:r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𝑃𝑟𝑒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 7/7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/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32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𝑍</m:t>
                        </m:r>
                      </m:e>
                      <m:sub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𝑎</m:t>
                        </m:r>
                      </m:sub>
                    </m:sSub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𝑎𝑟𝑒𝑎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𝐶𝑙𝑜𝑠𝑒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𝑡𝑜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𝑡𝑒𝑟𝑟𝑜𝑟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𝑡𝑎𝑟𝑔𝑒𝑡</m:t>
                    </m:r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409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29499" y="518656"/>
            <a:ext cx="9829892" cy="948289"/>
          </a:xfrm>
        </p:spPr>
        <p:txBody>
          <a:bodyPr/>
          <a:lstStyle/>
          <a:p>
            <a:r>
              <a:rPr lang="en-US" sz="4550">
                <a:latin typeface="Palatino Linotype" charset="0"/>
              </a:rPr>
              <a:t>Summary</a:t>
            </a:r>
            <a:endParaRPr lang="en-US" sz="4550" dirty="0">
              <a:latin typeface="Palatino Linotyp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1069" y="1697234"/>
                <a:ext cx="12684250" cy="61555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Endogeneity is often a problem: X(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)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However, X is also driven by other factors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If we can find data on at least on other factor Z which is independent of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 we can do 2SLS IV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Can combine with using various other controls to make it more plausible that remaining error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 is indeed independent of Z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Need to ensure strong first stage 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Finding IVs is a bit of an art </a:t>
                </a:r>
              </a:p>
              <a:p>
                <a:pPr marL="812673" indent="-812673">
                  <a:buFont typeface="Arial" charset="0"/>
                  <a:buChar char="•"/>
                </a:pPr>
                <a:endParaRPr lang="en-US" sz="400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9" y="1697234"/>
                <a:ext cx="12684250" cy="6155531"/>
              </a:xfrm>
              <a:prstGeom prst="rect">
                <a:avLst/>
              </a:prstGeom>
              <a:blipFill>
                <a:blip r:embed="rId3"/>
                <a:stretch>
                  <a:fillRect l="-2259" t="-2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6350" y="8179523"/>
            <a:ext cx="3078186" cy="15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Schooling effects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/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B2B27BD-F636-4B62-9B90-2F81897311F2}"/>
              </a:ext>
            </a:extLst>
          </p:cNvPr>
          <p:cNvSpPr/>
          <p:nvPr/>
        </p:nvSpPr>
        <p:spPr>
          <a:xfrm>
            <a:off x="6277356" y="4270248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Academic Talent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22275B-1339-42C2-B3F7-ECA1B7BD5AF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940296" y="2520070"/>
            <a:ext cx="1401318" cy="17501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5F4633-CFC4-4CA9-B89C-47441262175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341614" y="2368296"/>
            <a:ext cx="427482" cy="1901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A5DE3C-B6FA-4C50-80B1-A16B76B80B71}"/>
              </a:ext>
            </a:extLst>
          </p:cNvPr>
          <p:cNvSpPr txBox="1"/>
          <p:nvPr/>
        </p:nvSpPr>
        <p:spPr>
          <a:xfrm>
            <a:off x="6839712" y="3138188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03B8A-0DD7-44BD-B1BA-D190D1C93824}"/>
              </a:ext>
            </a:extLst>
          </p:cNvPr>
          <p:cNvSpPr txBox="1"/>
          <p:nvPr/>
        </p:nvSpPr>
        <p:spPr>
          <a:xfrm>
            <a:off x="8476488" y="308777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A8F6A-EDBB-497C-BD6E-36134328FA1B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244084" y="2368296"/>
            <a:ext cx="1513332" cy="3845224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71C1B55-8509-4124-B8CC-EE0D6F01C385}"/>
              </a:ext>
            </a:extLst>
          </p:cNvPr>
          <p:cNvSpPr/>
          <p:nvPr/>
        </p:nvSpPr>
        <p:spPr>
          <a:xfrm>
            <a:off x="3118104" y="6213520"/>
            <a:ext cx="4251960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Cost of attending college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8C0087-AABD-458F-9ADA-E92AAECCFC4A}"/>
              </a:ext>
            </a:extLst>
          </p:cNvPr>
          <p:cNvCxnSpPr>
            <a:cxnSpLocks/>
            <a:stCxn id="26" idx="1"/>
            <a:endCxn id="19" idx="3"/>
          </p:cNvCxnSpPr>
          <p:nvPr/>
        </p:nvCxnSpPr>
        <p:spPr>
          <a:xfrm flipH="1">
            <a:off x="7370064" y="6785020"/>
            <a:ext cx="1356932" cy="0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BD28454-25D6-47E0-917A-7E77071F60DA}"/>
              </a:ext>
            </a:extLst>
          </p:cNvPr>
          <p:cNvSpPr/>
          <p:nvPr/>
        </p:nvSpPr>
        <p:spPr>
          <a:xfrm>
            <a:off x="8726996" y="6213520"/>
            <a:ext cx="3671316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Closeness to college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3A7152A-D978-4C3C-8BB6-F14EF23A6934}"/>
              </a:ext>
            </a:extLst>
          </p:cNvPr>
          <p:cNvSpPr/>
          <p:nvPr/>
        </p:nvSpPr>
        <p:spPr>
          <a:xfrm>
            <a:off x="6277356" y="7549614"/>
            <a:ext cx="6537960" cy="151477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also paper by </a:t>
            </a:r>
            <a:r>
              <a:rPr lang="en-GB" b="1" dirty="0">
                <a:hlinkClick r:id="rId3"/>
              </a:rPr>
              <a:t>Card 1993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C98EE5-F060-4500-A379-1934FC47A059}"/>
              </a:ext>
            </a:extLst>
          </p:cNvPr>
          <p:cNvSpPr/>
          <p:nvPr/>
        </p:nvSpPr>
        <p:spPr>
          <a:xfrm>
            <a:off x="6958584" y="331656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Super nerd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3E34FB-5890-409F-81BC-5411409ACCD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502699" y="769004"/>
            <a:ext cx="455885" cy="11329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F16323-08D8-47F1-A84A-5B51900EB44A}"/>
              </a:ext>
            </a:extLst>
          </p:cNvPr>
          <p:cNvSpPr txBox="1"/>
          <p:nvPr/>
        </p:nvSpPr>
        <p:spPr>
          <a:xfrm>
            <a:off x="6012180" y="102814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1C8073-B9B7-4881-B697-AA6F47E7152E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8726996" y="1206351"/>
            <a:ext cx="295846" cy="7783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EF52C98-E57B-4CE6-8093-9E710590B56A}"/>
              </a:ext>
            </a:extLst>
          </p:cNvPr>
          <p:cNvSpPr txBox="1"/>
          <p:nvPr/>
        </p:nvSpPr>
        <p:spPr>
          <a:xfrm>
            <a:off x="8895493" y="1182034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3819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30" grpId="0" animBg="1"/>
      <p:bldP spid="34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3442F-BD30-441B-91ED-15C695CB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32" y="1183976"/>
            <a:ext cx="6035356" cy="4178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60AC8-7FF4-4D20-8BB9-A0A55383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0" y="1183976"/>
            <a:ext cx="6887805" cy="630285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156A33E-A792-463C-9114-8DEF7AA74ACE}"/>
              </a:ext>
            </a:extLst>
          </p:cNvPr>
          <p:cNvSpPr/>
          <p:nvPr/>
        </p:nvSpPr>
        <p:spPr>
          <a:xfrm>
            <a:off x="4123102" y="6935661"/>
            <a:ext cx="6357779" cy="1527048"/>
          </a:xfrm>
          <a:prstGeom prst="wedgeRoundRectCallout">
            <a:avLst>
              <a:gd name="adj1" fmla="val -75337"/>
              <a:gd name="adj2" fmla="val -128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For every additional year of education $30 more</a:t>
            </a:r>
          </a:p>
        </p:txBody>
      </p:sp>
    </p:spTree>
    <p:extLst>
      <p:ext uri="{BB962C8B-B14F-4D97-AF65-F5344CB8AC3E}">
        <p14:creationId xmlns:p14="http://schemas.microsoft.com/office/powerpoint/2010/main" val="3240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example: The distance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B3EF5-1EA9-4FC5-997D-38BD0FD5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88" y="918282"/>
            <a:ext cx="7901679" cy="564524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B110560-E3C9-4B3B-B238-5D4B6B9FA517}"/>
              </a:ext>
            </a:extLst>
          </p:cNvPr>
          <p:cNvSpPr/>
          <p:nvPr/>
        </p:nvSpPr>
        <p:spPr>
          <a:xfrm>
            <a:off x="145415" y="6886557"/>
            <a:ext cx="12665329" cy="2144958"/>
          </a:xfrm>
          <a:prstGeom prst="wedgeRoundRectCallout">
            <a:avLst>
              <a:gd name="adj1" fmla="val -23560"/>
              <a:gd name="adj2" fmla="val -60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If you grow up near a public 4 year college you have nearly an additional year of education on average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Note that this is super significant (including high F)</a:t>
            </a:r>
          </a:p>
        </p:txBody>
      </p:sp>
    </p:spTree>
    <p:extLst>
      <p:ext uri="{BB962C8B-B14F-4D97-AF65-F5344CB8AC3E}">
        <p14:creationId xmlns:p14="http://schemas.microsoft.com/office/powerpoint/2010/main" val="24281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0768-0DEE-4E61-847C-507920D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Implementing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916FD-66C4-4E19-A2B9-F01F8C8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163" y="2013263"/>
            <a:ext cx="8478433" cy="601809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6CBD46F-18DB-4934-981E-BEA62D1EE922}"/>
              </a:ext>
            </a:extLst>
          </p:cNvPr>
          <p:cNvSpPr/>
          <p:nvPr/>
        </p:nvSpPr>
        <p:spPr>
          <a:xfrm>
            <a:off x="3696556" y="237298"/>
            <a:ext cx="7056788" cy="1018660"/>
          </a:xfrm>
          <a:prstGeom prst="wedgeRoundRectCallout">
            <a:avLst>
              <a:gd name="adj1" fmla="val -84973"/>
              <a:gd name="adj2" fmla="val 14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regression command to implement 2SLS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CA92790-984C-48DA-9BD3-F3B913176529}"/>
              </a:ext>
            </a:extLst>
          </p:cNvPr>
          <p:cNvSpPr/>
          <p:nvPr/>
        </p:nvSpPr>
        <p:spPr>
          <a:xfrm>
            <a:off x="6502699" y="3895344"/>
            <a:ext cx="6357779" cy="1391240"/>
          </a:xfrm>
          <a:prstGeom prst="wedgeRoundRectCallout">
            <a:avLst>
              <a:gd name="adj1" fmla="val -97054"/>
              <a:gd name="adj2" fmla="val 108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Seems the effect of education is stronger than thought: an extra $114 for every year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E4C8C16-6DC9-4C37-9E69-C3E9E631559C}"/>
              </a:ext>
            </a:extLst>
          </p:cNvPr>
          <p:cNvSpPr/>
          <p:nvPr/>
        </p:nvSpPr>
        <p:spPr>
          <a:xfrm>
            <a:off x="7726680" y="6568316"/>
            <a:ext cx="5133798" cy="2456811"/>
          </a:xfrm>
          <a:prstGeom prst="wedgeRoundRectCallout">
            <a:avLst>
              <a:gd name="adj1" fmla="val 14727"/>
              <a:gd name="adj2" fmla="val -105653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Could mean</a:t>
            </a:r>
          </a:p>
          <a:p>
            <a:pPr marL="514350" indent="-514350">
              <a:buAutoNum type="alphaLcParenBoth"/>
            </a:pPr>
            <a:r>
              <a:rPr lang="en-GB" dirty="0"/>
              <a:t>In OLS case we had downward bias</a:t>
            </a:r>
          </a:p>
          <a:p>
            <a:pPr marL="514350" indent="-514350">
              <a:buAutoNum type="alphaLcParenBoth"/>
            </a:pPr>
            <a:r>
              <a:rPr lang="en-GB" dirty="0"/>
              <a:t>Could be indicative of problem with IV</a:t>
            </a:r>
          </a:p>
        </p:txBody>
      </p:sp>
    </p:spTree>
    <p:extLst>
      <p:ext uri="{BB962C8B-B14F-4D97-AF65-F5344CB8AC3E}">
        <p14:creationId xmlns:p14="http://schemas.microsoft.com/office/powerpoint/2010/main" val="52717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graphical representation of IV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/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 dirty="0">
                          <a:latin typeface="Cambria Math" panose="02040503050406030204" pitchFamily="18" charset="0"/>
                          <a:cs typeface="Palatino Linotype"/>
                        </a:rPr>
                        <m:t>𝑍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H="1" flipV="1">
            <a:off x="6906487" y="2272387"/>
            <a:ext cx="303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06790" y="2272387"/>
            <a:ext cx="2287334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6989926" y="445646"/>
            <a:ext cx="2266778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6757659" y="3527173"/>
            <a:ext cx="3824495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8253844" y="3767440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84302"/>
              <a:gd name="adj2" fmla="val 3718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6961065" y="320213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6FA979B-1A1A-4F9E-81B0-7DCF44188238}"/>
              </a:ext>
            </a:extLst>
          </p:cNvPr>
          <p:cNvSpPr txBox="1">
            <a:spLocks noChangeArrowheads="1"/>
          </p:cNvSpPr>
          <p:nvPr/>
        </p:nvSpPr>
        <p:spPr>
          <a:xfrm>
            <a:off x="381599" y="6386554"/>
            <a:ext cx="9829892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Palatino Linotype" charset="0"/>
              </a:rPr>
              <a:t>3 Criteria for instrumental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DC9FA-E4A0-4DB8-8E3E-96C3EADF7D4C}"/>
              </a:ext>
            </a:extLst>
          </p:cNvPr>
          <p:cNvSpPr txBox="1"/>
          <p:nvPr/>
        </p:nvSpPr>
        <p:spPr>
          <a:xfrm>
            <a:off x="531351" y="6985755"/>
            <a:ext cx="1247503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independent of shocks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driver of variable of interest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not affect outcome variable other than trough variable of interest</a:t>
            </a:r>
          </a:p>
          <a:p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0" name="Rounded Rectangular Callout 5">
            <a:extLst>
              <a:ext uri="{FF2B5EF4-FFF2-40B4-BE49-F238E27FC236}">
                <a16:creationId xmlns:a16="http://schemas.microsoft.com/office/drawing/2014/main" id="{5E38821E-A1F5-42D9-9136-212C869383B9}"/>
              </a:ext>
            </a:extLst>
          </p:cNvPr>
          <p:cNvSpPr/>
          <p:nvPr/>
        </p:nvSpPr>
        <p:spPr>
          <a:xfrm>
            <a:off x="7107834" y="5985484"/>
            <a:ext cx="5272595" cy="601344"/>
          </a:xfrm>
          <a:prstGeom prst="wedgeRoundRectCallout">
            <a:avLst>
              <a:gd name="adj1" fmla="val -63730"/>
              <a:gd name="adj2" fmla="val 14860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  <p:sp>
        <p:nvSpPr>
          <p:cNvPr id="21" name="Rounded Rectangular Callout 7">
            <a:extLst>
              <a:ext uri="{FF2B5EF4-FFF2-40B4-BE49-F238E27FC236}">
                <a16:creationId xmlns:a16="http://schemas.microsoft.com/office/drawing/2014/main" id="{7E5BC6BA-A01C-4BDE-AEDB-7D5AF59F3156}"/>
              </a:ext>
            </a:extLst>
          </p:cNvPr>
          <p:cNvSpPr/>
          <p:nvPr/>
        </p:nvSpPr>
        <p:spPr>
          <a:xfrm>
            <a:off x="8986836" y="6789244"/>
            <a:ext cx="3318568" cy="601344"/>
          </a:xfrm>
          <a:prstGeom prst="wedgeRoundRectCallout">
            <a:avLst>
              <a:gd name="adj1" fmla="val -102646"/>
              <a:gd name="adj2" fmla="val 75615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alatino Linotype" charset="0"/>
                <a:ea typeface="Palatino Linotype" charset="0"/>
                <a:cs typeface="Palatino Linotype" charset="0"/>
              </a:rPr>
              <a:t>Can </a:t>
            </a:r>
            <a:r>
              <a:rPr lang="en-US" sz="2400">
                <a:latin typeface="Palatino Linotype" charset="0"/>
                <a:ea typeface="Palatino Linotype" charset="0"/>
                <a:cs typeface="Palatino Linotype" charset="0"/>
              </a:rPr>
              <a:t>be checked</a:t>
            </a:r>
            <a:endParaRPr lang="en-US" sz="24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2" name="Rounded Rectangular Callout 5">
            <a:extLst>
              <a:ext uri="{FF2B5EF4-FFF2-40B4-BE49-F238E27FC236}">
                <a16:creationId xmlns:a16="http://schemas.microsoft.com/office/drawing/2014/main" id="{FBC6258D-C8B5-41CF-81ED-C808254B1D9F}"/>
              </a:ext>
            </a:extLst>
          </p:cNvPr>
          <p:cNvSpPr/>
          <p:nvPr/>
        </p:nvSpPr>
        <p:spPr>
          <a:xfrm>
            <a:off x="3302586" y="8473064"/>
            <a:ext cx="5272595" cy="601344"/>
          </a:xfrm>
          <a:prstGeom prst="wedgeRoundRectCallout">
            <a:avLst>
              <a:gd name="adj1" fmla="val -26964"/>
              <a:gd name="adj2" fmla="val -73403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</p:spTree>
    <p:extLst>
      <p:ext uri="{BB962C8B-B14F-4D97-AF65-F5344CB8AC3E}">
        <p14:creationId xmlns:p14="http://schemas.microsoft.com/office/powerpoint/2010/main" val="3069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College distance instrument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8210"/>
            <a:ext cx="2813656" cy="3172243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2" y="445646"/>
            <a:ext cx="3651432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7300025" y="3313151"/>
            <a:ext cx="4103053" cy="1609817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102780" y="4101936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253017" y="327345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2324660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CFB74923-158C-4A5D-9D85-5093DB44BE37}"/>
              </a:ext>
            </a:extLst>
          </p:cNvPr>
          <p:cNvSpPr/>
          <p:nvPr/>
        </p:nvSpPr>
        <p:spPr>
          <a:xfrm>
            <a:off x="5452004" y="8154323"/>
            <a:ext cx="3262228" cy="521954"/>
          </a:xfrm>
          <a:prstGeom prst="wedgeRoundRectCallout">
            <a:avLst>
              <a:gd name="adj1" fmla="val 31388"/>
              <a:gd name="adj2" fmla="val -119859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Violation of criterion 3</a:t>
            </a:r>
          </a:p>
        </p:txBody>
      </p:sp>
    </p:spTree>
    <p:extLst>
      <p:ext uri="{BB962C8B-B14F-4D97-AF65-F5344CB8AC3E}">
        <p14:creationId xmlns:p14="http://schemas.microsoft.com/office/powerpoint/2010/main" val="29084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 plim\ \hat  \beta_{1,IV} = \beta_1 + \frac{Corr(z,u)}{Corr(z,x)} \cdot \frac{\sigma_u}{\sigma_x}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256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 plim\ \hat  \beta_{1,OLS} = \beta_1 + Corr(x,u) \cdot \frac{\sigma_u}{\sigma_x}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8"/>
  <p:tag name="PICTUREFILESIZE" val="200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\frac{Corr(z,u)}{Corr(z,x)} &gt; Corr(x,u)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5"/>
  <p:tag name="PICTUREFILESIZE" val="200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\frac{0.03}{0.2} &gt; 0.1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6761"/>
</p:tagLst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1514</Words>
  <Application>Microsoft Office PowerPoint</Application>
  <PresentationFormat>Custom</PresentationFormat>
  <Paragraphs>214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.AppleSystemUIFont</vt:lpstr>
      <vt:lpstr>.HelveticaNeueDeskInterface-Regular</vt:lpstr>
      <vt:lpstr>Abadi</vt:lpstr>
      <vt:lpstr>Agency FB</vt:lpstr>
      <vt:lpstr>Arial</vt:lpstr>
      <vt:lpstr>Calibri</vt:lpstr>
      <vt:lpstr>Cambria Math</vt:lpstr>
      <vt:lpstr>Courier</vt:lpstr>
      <vt:lpstr>Palatino Linotype</vt:lpstr>
      <vt:lpstr>Tahoma</vt:lpstr>
      <vt:lpstr>Times New Roman</vt:lpstr>
      <vt:lpstr>Verdana</vt:lpstr>
      <vt:lpstr>Wingdings</vt:lpstr>
      <vt:lpstr>Office Theme</vt:lpstr>
      <vt:lpstr>Document</vt:lpstr>
      <vt:lpstr>Instrumental Variables  Beating endogeneity…with music?  by Ralf Martin (r.martin@imperial.ac.uk)</vt:lpstr>
      <vt:lpstr>Fixing endogeneity</vt:lpstr>
      <vt:lpstr>2 Stage Least Squares Estimator (2 SLS)</vt:lpstr>
      <vt:lpstr>Schooling effects example</vt:lpstr>
      <vt:lpstr>Schooling example</vt:lpstr>
      <vt:lpstr>Schooling example: The distance instrument</vt:lpstr>
      <vt:lpstr>Implementing IV</vt:lpstr>
      <vt:lpstr>A graphical representation of IV</vt:lpstr>
      <vt:lpstr>The College distance instrument</vt:lpstr>
      <vt:lpstr>Conditional IV</vt:lpstr>
      <vt:lpstr>Conditional IV in action</vt:lpstr>
      <vt:lpstr>Checking first stage in conditional IV case </vt:lpstr>
      <vt:lpstr>Reduced form: regressing outcome on instrument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Panic on the streets of London (Study by Draca, Machin and Witt)</vt:lpstr>
      <vt:lpstr>Panic on the streets of London (Study by Draca, Machin and Witt)</vt:lpstr>
      <vt:lpstr>Panic on the streets of London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2020-11-03T22:26:48Z</dcterms:modified>
</cp:coreProperties>
</file>